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7"/>
  </p:notesMasterIdLst>
  <p:sldIdLst>
    <p:sldId id="263" r:id="rId2"/>
    <p:sldId id="260" r:id="rId3"/>
    <p:sldId id="289" r:id="rId4"/>
    <p:sldId id="257" r:id="rId5"/>
    <p:sldId id="291" r:id="rId6"/>
    <p:sldId id="264" r:id="rId7"/>
    <p:sldId id="265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94" r:id="rId18"/>
    <p:sldId id="293" r:id="rId19"/>
    <p:sldId id="266" r:id="rId20"/>
    <p:sldId id="292" r:id="rId21"/>
    <p:sldId id="287" r:id="rId22"/>
    <p:sldId id="295" r:id="rId23"/>
    <p:sldId id="296" r:id="rId24"/>
    <p:sldId id="297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1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A09195-B44F-9712-20FC-C05002E81BD5}" v="14" dt="2023-09-12T10:00:4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3265" autoAdjust="0"/>
  </p:normalViewPr>
  <p:slideViewPr>
    <p:cSldViewPr snapToGrid="0">
      <p:cViewPr varScale="1">
        <p:scale>
          <a:sx n="105" d="100"/>
          <a:sy n="105" d="100"/>
        </p:scale>
        <p:origin x="1424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Field (PGR)" userId="e5404742-93b9-49f8-a77e-376200f7c5b4" providerId="ADAL" clId="{6A00EA00-8EFD-9146-ADC7-63202684CF65}"/>
    <pc:docChg chg="delSld">
      <pc:chgData name="Ryan Field (PGR)" userId="e5404742-93b9-49f8-a77e-376200f7c5b4" providerId="ADAL" clId="{6A00EA00-8EFD-9146-ADC7-63202684CF65}" dt="2023-09-12T10:04:31.130" v="1" actId="2696"/>
      <pc:docMkLst>
        <pc:docMk/>
      </pc:docMkLst>
      <pc:sldChg chg="del">
        <pc:chgData name="Ryan Field (PGR)" userId="e5404742-93b9-49f8-a77e-376200f7c5b4" providerId="ADAL" clId="{6A00EA00-8EFD-9146-ADC7-63202684CF65}" dt="2023-09-12T10:04:31.130" v="1" actId="2696"/>
        <pc:sldMkLst>
          <pc:docMk/>
          <pc:sldMk cId="2419225776" sldId="275"/>
        </pc:sldMkLst>
      </pc:sldChg>
      <pc:sldChg chg="del">
        <pc:chgData name="Ryan Field (PGR)" userId="e5404742-93b9-49f8-a77e-376200f7c5b4" providerId="ADAL" clId="{6A00EA00-8EFD-9146-ADC7-63202684CF65}" dt="2023-09-12T10:04:18.126" v="0" actId="2696"/>
        <pc:sldMkLst>
          <pc:docMk/>
          <pc:sldMk cId="1534145244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5B074-3361-4378-9FAF-F2AF7286FBE4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D0481-0E0D-4816-BD5A-7BD8886FB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3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Other authors</a:t>
            </a:r>
            <a:br>
              <a:rPr lang="en-GB" dirty="0"/>
            </a:br>
            <a:r>
              <a:rPr lang="en-GB" dirty="0"/>
              <a:t>Previous users/feedback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744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34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217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014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687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3d onwards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51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519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618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571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320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0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492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921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411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844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95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613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57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- Multiple interventions are analysed simultaneously </a:t>
            </a:r>
          </a:p>
          <a:p>
            <a:r>
              <a:rPr lang="en-GB" dirty="0"/>
              <a:t> - Direct evidence (lines)</a:t>
            </a:r>
          </a:p>
          <a:p>
            <a:r>
              <a:rPr lang="en-GB" dirty="0"/>
              <a:t> - Indirect evidence (along the network)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2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Free to use online or download locally</a:t>
            </a:r>
            <a:br>
              <a:rPr lang="en-GB" dirty="0"/>
            </a:br>
            <a:r>
              <a:rPr lang="en-GB" dirty="0"/>
              <a:t>Point and click interface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Wealth of data visualisations</a:t>
            </a:r>
            <a:br>
              <a:rPr lang="en-GB" dirty="0"/>
            </a:br>
            <a:r>
              <a:rPr lang="en-GB" dirty="0"/>
              <a:t>Uses established NMA packages</a:t>
            </a:r>
          </a:p>
          <a:p>
            <a:pPr marL="228600" indent="-228600">
              <a:buAutoNum type="arabicPeriod"/>
            </a:pPr>
            <a:r>
              <a:rPr lang="en-GB" dirty="0"/>
              <a:t>Sensitivity analyses can be conducted in real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57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03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54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D0481-0E0D-4816-BD5A-7BD8886FBE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68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D1E24-0F26-0851-63CD-40E1C1B2F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D73B3-2F50-4441-27F0-533600FDD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03A7C-A4D8-9345-4902-DBDA64EF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31E74-517F-6092-F8EB-2F23A9AF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CC9C6-2FA0-3E0B-3617-23D6ACE3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196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96B5-0FB7-F020-EE82-92E8260F7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F020BD-37F6-7DF0-561A-4EBB7DEEF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8ED1A-4145-14A3-5669-C5EB9930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DE08C-6D30-F9A8-2A1E-18209E54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C2822-87DA-2B7A-9335-62ACF993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2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C7D717-1A32-610D-514C-E6E4D9BB7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B9CD0-0073-186E-1750-84DF37811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3801B-20E6-EDB3-E428-B029E7143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28B0A-9F76-3B68-0C03-A1053E049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2512E-906C-6C05-81F1-ED7C15BD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60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06AC6-9229-B641-B36F-4C5719D6B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2" y="868933"/>
            <a:ext cx="11387159" cy="45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6D999-A485-5C45-B8F6-106D8EF2E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02422" y="364580"/>
            <a:ext cx="3196167" cy="276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56" b="21461"/>
          <a:stretch/>
        </p:blipFill>
        <p:spPr>
          <a:xfrm>
            <a:off x="0" y="4015298"/>
            <a:ext cx="2780030" cy="2842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782855">
            <a:off x="10190480" y="1552292"/>
            <a:ext cx="1351280" cy="675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A137-CA1B-0E1B-4FF2-12699E30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5CC8-77C7-675E-6816-58FB485FC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2DC13-106E-6E54-1A3E-A514EF29E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2CB3-E527-E2E4-E9BB-B222DBD5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86617-FCD1-4A8A-AC78-010B6597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323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7D45B-C18E-75A9-DC27-F44E64EC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CF129-13AC-FF5F-FB0D-AD6A9B843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2D85A-9545-EB38-72BD-F7F2A9C4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F15B7-A06E-CAB5-C429-832023B2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A7D05-548A-089B-32FE-E3B5710D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295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B45D-2C92-5F45-B1AB-FAD1589A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DF63F-5DD0-6F06-BE77-F3FAB967B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6E90A-1710-6919-AB94-95319A245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7FAE4-F6C6-FCEC-34C3-57AA6DE6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CFBC8-8F74-AA80-3C0D-A1CA817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542BC-3235-B151-B14F-AD0929A7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92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5EB0-3458-DB01-B03A-21173045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0F377-DE13-9CE5-4EA2-1E1E73AFB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6ED43-C097-61D6-93D7-D38B2DE56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10812-7FED-A66C-801B-5E1DC6A4F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29EFD6-811B-C867-33B9-FE51EFC3D6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60385-51E7-9CE4-7AAC-310160D15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122C89-C324-5DD0-4753-3DEE4A32A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3917E-1779-91F7-59EA-DA33E9BA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6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F561-1270-00BF-A575-B9E7A99B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1F6EB-EF07-D1A4-8719-6FD72BAC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9FF60-D2F1-B2CD-BCB3-1B66F993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C77B4-3D8F-3745-63CB-C2A95C82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6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AACE4-1F90-B6C4-062E-204687CE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2C984-9D77-4F13-77DA-B8A9944E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4454A-9C38-712F-35E9-AC476BEF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1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DD70-6C99-CB1B-A02E-0135C86E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EF1A0-13D3-B6F1-675B-6B93A285F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C7446-CEFA-4CEA-3A9E-05C98EBB6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6C038-B779-4890-9C00-436E4435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6FBC9-6112-8D38-6E4C-3D08ECAC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B42C9-2064-B931-A4F7-D48D3F50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507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0286-7248-7385-AD29-AC9B1194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BEE8F2-971E-E1D8-A000-B8D32803A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7820D-B355-EE5B-514C-A12623BFD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5CB08-2E3E-FF4B-71A1-722C022E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2B95F-A75E-DE2B-4952-722902DD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AD4FD-52ED-88A8-2C6D-A257E992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4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A635B-A42A-B551-64A4-56B28871B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C4931-EBD2-3573-6B34-70C7F9D61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023F7-B6DA-D213-3E96-D9511E813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E6DD4-1B78-4DE7-9031-FE75AB97BC0D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A1F58-9AA2-A01A-8938-F6762E00F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4D52-B855-16E1-C482-9C8870E6B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C2CE7-27B4-49E5-B72C-CA5ADD823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37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kv"/><Relationship Id="rId1" Type="http://schemas.microsoft.com/office/2007/relationships/media" Target="../media/media8.mkv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9" Type="http://schemas.openxmlformats.org/officeDocument/2006/relationships/hyperlink" Target="https://eur03.safelinks.protection.outlook.com/?url=http%3A%2F%2Fbit.ly%2Fcochrane-colloquium&amp;data=05%7C01%7Cclareece.nevill%40leicester.ac.uk%7Cde7702eb8f5840c9be8608dbaad52259%7Caebecd6a31d44b0195ce8274afe853d9%7C0%7C0%7C638291604596362318%7CUnknown%7CTWFpbGZsb3d8eyJWIjoiMC4wLjAwMDAiLCJQIjoiV2luMzIiLCJBTiI6Ik1haWwiLCJXVCI6Mn0%3D%7C3000%7C%7C%7C&amp;sdata=fa1FA45VmdtHIuV%2FkqAM6AWpNOy8Fcb7kxmltUqGLTA%3D&amp;reserved=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github.com/CRSU-Apps/MetaInsight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crsu.shinyapps.io/MetaInsigh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doi.org/10.1016/j.jclinepi.2023.02.016" TargetMode="External"/><Relationship Id="rId4" Type="http://schemas.openxmlformats.org/officeDocument/2006/relationships/hyperlink" Target="https://doi.org/10.1002/jrsm.137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68936D-8744-49B3-A781-29F2BC8DBBB5}"/>
              </a:ext>
            </a:extLst>
          </p:cNvPr>
          <p:cNvSpPr/>
          <p:nvPr/>
        </p:nvSpPr>
        <p:spPr>
          <a:xfrm>
            <a:off x="-4615" y="2900218"/>
            <a:ext cx="12196615" cy="181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C8599-04E6-4593-9736-652E6C910436}"/>
              </a:ext>
            </a:extLst>
          </p:cNvPr>
          <p:cNvSpPr txBox="1"/>
          <p:nvPr/>
        </p:nvSpPr>
        <p:spPr>
          <a:xfrm>
            <a:off x="1821310" y="3333154"/>
            <a:ext cx="85401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Interactive, web-based </a:t>
            </a:r>
            <a:r>
              <a:rPr lang="en-GB" sz="2400" dirty="0">
                <a:solidFill>
                  <a:schemeClr val="bg1"/>
                </a:solidFill>
              </a:rPr>
              <a:t>Shiny apps to conduct </a:t>
            </a:r>
            <a:r>
              <a:rPr lang="en-GB" sz="2400" b="1" dirty="0">
                <a:solidFill>
                  <a:schemeClr val="bg1"/>
                </a:solidFill>
              </a:rPr>
              <a:t>network meta analysis </a:t>
            </a:r>
            <a:r>
              <a:rPr lang="en-GB" sz="2400" dirty="0">
                <a:solidFill>
                  <a:schemeClr val="bg1"/>
                </a:solidFill>
              </a:rPr>
              <a:t>through a ‘</a:t>
            </a:r>
            <a:r>
              <a:rPr lang="en-GB" sz="2400" b="1" dirty="0">
                <a:solidFill>
                  <a:schemeClr val="bg1"/>
                </a:solidFill>
              </a:rPr>
              <a:t>point and click’</a:t>
            </a:r>
            <a:r>
              <a:rPr lang="en-GB" sz="2400" dirty="0">
                <a:solidFill>
                  <a:schemeClr val="bg1"/>
                </a:solidFill>
              </a:rPr>
              <a:t> interface and create novel </a:t>
            </a:r>
            <a:r>
              <a:rPr lang="en-GB" sz="2400" b="1" dirty="0">
                <a:solidFill>
                  <a:schemeClr val="bg1"/>
                </a:solidFill>
              </a:rPr>
              <a:t>data visualisations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BEE50-4697-4AC8-B7E0-B9A96E192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28"/>
          <a:stretch/>
        </p:blipFill>
        <p:spPr>
          <a:xfrm>
            <a:off x="152351" y="140558"/>
            <a:ext cx="2616045" cy="1282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A33AB3-D810-437F-825E-4EB48B0FC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9" t="16539" r="50959" b="14581"/>
          <a:stretch/>
        </p:blipFill>
        <p:spPr>
          <a:xfrm>
            <a:off x="8899807" y="140558"/>
            <a:ext cx="3139842" cy="693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820A1-03F2-42A6-B9F0-B6FEEFBE0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39" t="46329" r="9820" b="14581"/>
          <a:stretch/>
        </p:blipFill>
        <p:spPr>
          <a:xfrm>
            <a:off x="3244429" y="6011422"/>
            <a:ext cx="2714772" cy="771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D7581-F48D-43E2-8930-172EAB0E7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13" t="46329" r="28855" b="14581"/>
          <a:stretch/>
        </p:blipFill>
        <p:spPr>
          <a:xfrm>
            <a:off x="6091385" y="6011422"/>
            <a:ext cx="2513880" cy="7718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E235BA-89DB-4BC5-800D-948B25752EEC}"/>
              </a:ext>
            </a:extLst>
          </p:cNvPr>
          <p:cNvCxnSpPr/>
          <p:nvPr/>
        </p:nvCxnSpPr>
        <p:spPr>
          <a:xfrm>
            <a:off x="0" y="4921305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40423C-B825-4267-AF9B-DD99CEB4FB07}"/>
              </a:ext>
            </a:extLst>
          </p:cNvPr>
          <p:cNvCxnSpPr/>
          <p:nvPr/>
        </p:nvCxnSpPr>
        <p:spPr>
          <a:xfrm>
            <a:off x="-18967" y="2820030"/>
            <a:ext cx="121920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1E2387-8939-4DC1-86CA-3251B5D9E490}"/>
              </a:ext>
            </a:extLst>
          </p:cNvPr>
          <p:cNvCxnSpPr/>
          <p:nvPr/>
        </p:nvCxnSpPr>
        <p:spPr>
          <a:xfrm>
            <a:off x="0" y="4815088"/>
            <a:ext cx="121920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7A8021-7B80-450B-B359-9102982AA2AE}"/>
              </a:ext>
            </a:extLst>
          </p:cNvPr>
          <p:cNvCxnSpPr/>
          <p:nvPr/>
        </p:nvCxnSpPr>
        <p:spPr>
          <a:xfrm>
            <a:off x="0" y="2716082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76A855-A8B4-4D2E-8070-03E64B400A50}"/>
              </a:ext>
            </a:extLst>
          </p:cNvPr>
          <p:cNvSpPr txBox="1"/>
          <p:nvPr/>
        </p:nvSpPr>
        <p:spPr>
          <a:xfrm>
            <a:off x="1089891" y="5027523"/>
            <a:ext cx="10510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Presented by Clareece Nevill, Ryan Field, Josie Sandercock, Nicola Cooper, Alex Sutton, Suzanne Freeman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772A50-1896-4EF4-A667-70F13BBC1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64" y="469905"/>
            <a:ext cx="2700338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852B0-94F6-48AA-83AA-683000E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Uploading Data</a:t>
            </a:r>
          </a:p>
        </p:txBody>
      </p:sp>
      <p:pic>
        <p:nvPicPr>
          <p:cNvPr id="2" name="Vid Upload Data">
            <a:hlinkClick r:id="" action="ppaction://media"/>
            <a:extLst>
              <a:ext uri="{FF2B5EF4-FFF2-40B4-BE49-F238E27FC236}">
                <a16:creationId xmlns:a16="http://schemas.microsoft.com/office/drawing/2014/main" id="{3C9DB45F-DC55-4F41-B4E6-8DF738303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601" b="5405"/>
          <a:stretch/>
        </p:blipFill>
        <p:spPr>
          <a:xfrm>
            <a:off x="2281782" y="1690688"/>
            <a:ext cx="9072018" cy="454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852B0-94F6-48AA-83AA-683000E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Data Summary and Settings</a:t>
            </a:r>
          </a:p>
        </p:txBody>
      </p:sp>
      <p:pic>
        <p:nvPicPr>
          <p:cNvPr id="2" name="Vid Data Summary">
            <a:hlinkClick r:id="" action="ppaction://media"/>
            <a:extLst>
              <a:ext uri="{FF2B5EF4-FFF2-40B4-BE49-F238E27FC236}">
                <a16:creationId xmlns:a16="http://schemas.microsoft.com/office/drawing/2014/main" id="{4A036414-4F35-480E-AE7D-5D38898B0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176" b="5212"/>
          <a:stretch/>
        </p:blipFill>
        <p:spPr>
          <a:xfrm>
            <a:off x="2160993" y="1580706"/>
            <a:ext cx="8950644" cy="451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852B0-94F6-48AA-83AA-683000E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Frequentist NMA</a:t>
            </a:r>
          </a:p>
        </p:txBody>
      </p:sp>
      <p:pic>
        <p:nvPicPr>
          <p:cNvPr id="2" name="Vid Frequentist">
            <a:hlinkClick r:id="" action="ppaction://media"/>
            <a:extLst>
              <a:ext uri="{FF2B5EF4-FFF2-40B4-BE49-F238E27FC236}">
                <a16:creationId xmlns:a16="http://schemas.microsoft.com/office/drawing/2014/main" id="{4B1F5B84-E44E-430B-BE57-D4F911AA56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346" b="5506"/>
          <a:stretch/>
        </p:blipFill>
        <p:spPr>
          <a:xfrm>
            <a:off x="2348282" y="1690688"/>
            <a:ext cx="8905460" cy="44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6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852B0-94F6-48AA-83AA-683000E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Sensitivity Analysis</a:t>
            </a:r>
          </a:p>
        </p:txBody>
      </p:sp>
      <p:pic>
        <p:nvPicPr>
          <p:cNvPr id="2" name="Vid Sensitivity Analysis">
            <a:hlinkClick r:id="" action="ppaction://media"/>
            <a:extLst>
              <a:ext uri="{FF2B5EF4-FFF2-40B4-BE49-F238E27FC236}">
                <a16:creationId xmlns:a16="http://schemas.microsoft.com/office/drawing/2014/main" id="{FA5DE8EA-587C-4148-835B-83911C117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108" b="5501"/>
          <a:stretch/>
        </p:blipFill>
        <p:spPr>
          <a:xfrm>
            <a:off x="2098675" y="1568615"/>
            <a:ext cx="9085964" cy="456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852B0-94F6-48AA-83AA-683000E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Bayesian NMA</a:t>
            </a:r>
          </a:p>
        </p:txBody>
      </p:sp>
      <p:pic>
        <p:nvPicPr>
          <p:cNvPr id="2" name="Vid Bayesian">
            <a:hlinkClick r:id="" action="ppaction://media"/>
            <a:extLst>
              <a:ext uri="{FF2B5EF4-FFF2-40B4-BE49-F238E27FC236}">
                <a16:creationId xmlns:a16="http://schemas.microsoft.com/office/drawing/2014/main" id="{AE1541B3-6F77-40F1-BBF9-CCD9AE97E8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399" b="5671"/>
          <a:stretch/>
        </p:blipFill>
        <p:spPr>
          <a:xfrm>
            <a:off x="2000250" y="1588359"/>
            <a:ext cx="9036050" cy="45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852B0-94F6-48AA-83AA-683000E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Advanced Bayesian Information</a:t>
            </a:r>
          </a:p>
        </p:txBody>
      </p:sp>
      <p:pic>
        <p:nvPicPr>
          <p:cNvPr id="4" name="Vid Advanced Bayesian">
            <a:hlinkClick r:id="" action="ppaction://media"/>
            <a:extLst>
              <a:ext uri="{FF2B5EF4-FFF2-40B4-BE49-F238E27FC236}">
                <a16:creationId xmlns:a16="http://schemas.microsoft.com/office/drawing/2014/main" id="{32E971D5-57B5-4118-B4EB-6ADD9E059B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324" b="5324"/>
          <a:stretch/>
        </p:blipFill>
        <p:spPr>
          <a:xfrm>
            <a:off x="2057400" y="1554625"/>
            <a:ext cx="8966200" cy="45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852B0-94F6-48AA-83AA-683000E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Further guides and troubleshooting</a:t>
            </a:r>
          </a:p>
        </p:txBody>
      </p:sp>
      <p:pic>
        <p:nvPicPr>
          <p:cNvPr id="2" name="Vid Further Help">
            <a:hlinkClick r:id="" action="ppaction://media"/>
            <a:extLst>
              <a:ext uri="{FF2B5EF4-FFF2-40B4-BE49-F238E27FC236}">
                <a16:creationId xmlns:a16="http://schemas.microsoft.com/office/drawing/2014/main" id="{5CF65276-5ED4-4E2E-87F7-9EE50D52A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450" b="5681"/>
          <a:stretch/>
        </p:blipFill>
        <p:spPr>
          <a:xfrm>
            <a:off x="2047874" y="1690688"/>
            <a:ext cx="9153525" cy="45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A915BC5-EC80-499D-9E28-8AE2DD1D73AC}"/>
              </a:ext>
            </a:extLst>
          </p:cNvPr>
          <p:cNvSpPr txBox="1">
            <a:spLocks/>
          </p:cNvSpPr>
          <p:nvPr/>
        </p:nvSpPr>
        <p:spPr>
          <a:xfrm>
            <a:off x="124506" y="-52388"/>
            <a:ext cx="3740127" cy="150249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A user perspective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C1A0C6CA-B8D2-4060-939C-658B26526CE8}"/>
              </a:ext>
            </a:extLst>
          </p:cNvPr>
          <p:cNvSpPr txBox="1">
            <a:spLocks/>
          </p:cNvSpPr>
          <p:nvPr/>
        </p:nvSpPr>
        <p:spPr>
          <a:xfrm>
            <a:off x="5322846" y="1301519"/>
            <a:ext cx="63524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/>
              <a:t> accessible</a:t>
            </a:r>
          </a:p>
          <a:p>
            <a:r>
              <a:rPr lang="en-GB" sz="4800"/>
              <a:t> short learning curve</a:t>
            </a:r>
          </a:p>
          <a:p>
            <a:r>
              <a:rPr lang="en-GB" sz="4800"/>
              <a:t> useful explanatory text</a:t>
            </a:r>
          </a:p>
          <a:p>
            <a:r>
              <a:rPr lang="en-GB" sz="4800"/>
              <a:t> great visualisations</a:t>
            </a:r>
          </a:p>
          <a:p>
            <a:r>
              <a:rPr lang="en-GB" sz="4800"/>
              <a:t> comprehensive output</a:t>
            </a: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1870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51FE1C0-BFC2-480A-8E3F-DD3E996C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2" y="365125"/>
            <a:ext cx="9916884" cy="1325563"/>
          </a:xfrm>
        </p:spPr>
        <p:txBody>
          <a:bodyPr>
            <a:normAutofit/>
          </a:bodyPr>
          <a:lstStyle/>
          <a:p>
            <a:r>
              <a:rPr lang="en-GB" sz="6000" b="1" dirty="0"/>
              <a:t>About that output…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B3C125-10D1-6590-82EF-62434A884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631" y="1584292"/>
            <a:ext cx="10644926" cy="4264515"/>
          </a:xfrm>
          <a:prstGeom prst="rect">
            <a:avLst/>
          </a:prstGeom>
        </p:spPr>
      </p:pic>
      <p:pic>
        <p:nvPicPr>
          <p:cNvPr id="20" name="Picture 19" descr="A blue and white logo&#10;&#10;Description automatically generated">
            <a:extLst>
              <a:ext uri="{FF2B5EF4-FFF2-40B4-BE49-F238E27FC236}">
                <a16:creationId xmlns:a16="http://schemas.microsoft.com/office/drawing/2014/main" id="{A44E63B5-E24F-D898-EF6B-BF086B9A17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795" b="4934"/>
          <a:stretch/>
        </p:blipFill>
        <p:spPr>
          <a:xfrm>
            <a:off x="10399269" y="135491"/>
            <a:ext cx="1584422" cy="52041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B0F7C91-DB63-6946-6EEB-1D9405AC4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1373" y="6291317"/>
            <a:ext cx="1497394" cy="42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51FE1C0-BFC2-480A-8E3F-DD3E996C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2" y="365125"/>
            <a:ext cx="9916884" cy="1325563"/>
          </a:xfrm>
        </p:spPr>
        <p:txBody>
          <a:bodyPr>
            <a:normAutofit/>
          </a:bodyPr>
          <a:lstStyle/>
          <a:p>
            <a:r>
              <a:rPr lang="en-GB" sz="6000" b="1" dirty="0"/>
              <a:t>You can download the data too</a:t>
            </a:r>
          </a:p>
        </p:txBody>
      </p:sp>
      <p:pic>
        <p:nvPicPr>
          <p:cNvPr id="20" name="Picture 19" descr="A blue and white logo&#10;&#10;Description automatically generated">
            <a:extLst>
              <a:ext uri="{FF2B5EF4-FFF2-40B4-BE49-F238E27FC236}">
                <a16:creationId xmlns:a16="http://schemas.microsoft.com/office/drawing/2014/main" id="{A44E63B5-E24F-D898-EF6B-BF086B9A1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r="1795" b="4934"/>
          <a:stretch/>
        </p:blipFill>
        <p:spPr>
          <a:xfrm>
            <a:off x="10399269" y="135491"/>
            <a:ext cx="1584422" cy="52041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B0F7C91-DB63-6946-6EEB-1D9405AC4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1373" y="6291317"/>
            <a:ext cx="1497394" cy="422794"/>
          </a:xfrm>
          <a:prstGeom prst="rect">
            <a:avLst/>
          </a:prstGeom>
        </p:spPr>
      </p:pic>
      <p:pic>
        <p:nvPicPr>
          <p:cNvPr id="4" name="Picture 3" descr="A diagram of different colored lines&#10;&#10;Description automatically generated">
            <a:extLst>
              <a:ext uri="{FF2B5EF4-FFF2-40B4-BE49-F238E27FC236}">
                <a16:creationId xmlns:a16="http://schemas.microsoft.com/office/drawing/2014/main" id="{9809E540-B2AA-E6C8-FA73-6F7082DAA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7"/>
          <a:stretch/>
        </p:blipFill>
        <p:spPr>
          <a:xfrm>
            <a:off x="2667000" y="1277372"/>
            <a:ext cx="6858000" cy="55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DA3AA2-993B-4F96-9514-91E3DA1B722E}"/>
              </a:ext>
            </a:extLst>
          </p:cNvPr>
          <p:cNvSpPr txBox="1">
            <a:spLocks/>
          </p:cNvSpPr>
          <p:nvPr/>
        </p:nvSpPr>
        <p:spPr>
          <a:xfrm>
            <a:off x="5198734" y="412788"/>
            <a:ext cx="6590143" cy="570002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2400" dirty="0"/>
              <a:t>Yiqiao Xin (Analysis Group)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Rhiannon Owen (Swansea)</a:t>
            </a:r>
          </a:p>
          <a:p>
            <a:pPr>
              <a:spcAft>
                <a:spcPts val="600"/>
              </a:spcAft>
            </a:pPr>
            <a:r>
              <a:rPr lang="en-GB" sz="2400" dirty="0" err="1"/>
              <a:t>Janion</a:t>
            </a:r>
            <a:r>
              <a:rPr lang="en-GB" sz="2400" dirty="0"/>
              <a:t> Nevill (Leicester)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All members of the NIHR Complex Reviews Support Unit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Feedback from users</a:t>
            </a:r>
          </a:p>
          <a:p>
            <a:pPr>
              <a:spcAft>
                <a:spcPts val="600"/>
              </a:spcAft>
            </a:pP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project is funded by the </a:t>
            </a:r>
            <a:r>
              <a:rPr lang="en-GB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 Institute for Health and Care Research (NIHR) Complex Reviews Support Unit </a:t>
            </a:r>
            <a:r>
              <a:rPr lang="en-GB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(project number 14/178/29). The views expressed are those of the author(s) and not necessarily those of the NIHR or the Department of Health and Social Care</a:t>
            </a: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A93BBA-AFF4-44CF-AB44-A7BEC6E2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2573" y="-308796"/>
            <a:ext cx="5560385" cy="2416897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Acknowledgements</a:t>
            </a:r>
            <a:br>
              <a:rPr lang="en-GB" sz="3600" b="1" dirty="0">
                <a:solidFill>
                  <a:schemeClr val="bg1"/>
                </a:solidFill>
              </a:rPr>
            </a:b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20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BD441A-4B3A-45F8-832C-019C61E76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105" y="2850636"/>
            <a:ext cx="6133618" cy="802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1349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D130B9-7873-71EA-16C1-85343A18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2" y="574336"/>
            <a:ext cx="3740127" cy="5105400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Practical</a:t>
            </a:r>
          </a:p>
        </p:txBody>
      </p:sp>
      <p:pic>
        <p:nvPicPr>
          <p:cNvPr id="4" name="Graphic 3" descr="Books with solid fill">
            <a:extLst>
              <a:ext uri="{FF2B5EF4-FFF2-40B4-BE49-F238E27FC236}">
                <a16:creationId xmlns:a16="http://schemas.microsoft.com/office/drawing/2014/main" id="{9A966B03-B80C-4331-800B-F75FF2B0C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0118" y="4677836"/>
            <a:ext cx="1548000" cy="1548000"/>
          </a:xfrm>
          <a:prstGeom prst="rect">
            <a:avLst/>
          </a:prstGeom>
        </p:spPr>
      </p:pic>
      <p:pic>
        <p:nvPicPr>
          <p:cNvPr id="7" name="Graphic 6" descr="Closed book with solid fill">
            <a:extLst>
              <a:ext uri="{FF2B5EF4-FFF2-40B4-BE49-F238E27FC236}">
                <a16:creationId xmlns:a16="http://schemas.microsoft.com/office/drawing/2014/main" id="{14C534BF-708B-4208-B6D2-F6C563928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8276" y="580218"/>
            <a:ext cx="1548000" cy="1548000"/>
          </a:xfrm>
          <a:prstGeom prst="rect">
            <a:avLst/>
          </a:prstGeom>
        </p:spPr>
      </p:pic>
      <p:pic>
        <p:nvPicPr>
          <p:cNvPr id="9" name="Graphic 8" descr="Open book with solid fill">
            <a:extLst>
              <a:ext uri="{FF2B5EF4-FFF2-40B4-BE49-F238E27FC236}">
                <a16:creationId xmlns:a16="http://schemas.microsoft.com/office/drawing/2014/main" id="{D4A83C1A-3447-4CF6-81EA-482A828CA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2312" y="578129"/>
            <a:ext cx="1548000" cy="15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1D4C9E-3DC1-646A-0FB6-0F260CFB017A}"/>
              </a:ext>
            </a:extLst>
          </p:cNvPr>
          <p:cNvSpPr txBox="1"/>
          <p:nvPr/>
        </p:nvSpPr>
        <p:spPr>
          <a:xfrm>
            <a:off x="5065059" y="3104029"/>
            <a:ext cx="65083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cs typeface="Calibri"/>
                <a:hlinkClick r:id="rId9"/>
              </a:rPr>
              <a:t>http://bit.ly/cochrane-colloquium</a:t>
            </a:r>
            <a:endParaRPr lang="en-US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9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BD441A-4B3A-45F8-832C-019C61E76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105" y="2850636"/>
            <a:ext cx="6133618" cy="802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08232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A915BC5-EC80-499D-9E28-8AE2DD1D73AC}"/>
              </a:ext>
            </a:extLst>
          </p:cNvPr>
          <p:cNvSpPr txBox="1">
            <a:spLocks/>
          </p:cNvSpPr>
          <p:nvPr/>
        </p:nvSpPr>
        <p:spPr>
          <a:xfrm>
            <a:off x="124506" y="-52388"/>
            <a:ext cx="3740127" cy="150249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Future Work</a:t>
            </a:r>
            <a:endParaRPr lang="en-US" sz="36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C1A0C6CA-B8D2-4060-939C-658B26526CE8}"/>
              </a:ext>
            </a:extLst>
          </p:cNvPr>
          <p:cNvSpPr txBox="1">
            <a:spLocks/>
          </p:cNvSpPr>
          <p:nvPr/>
        </p:nvSpPr>
        <p:spPr>
          <a:xfrm>
            <a:off x="4682325" y="1544475"/>
            <a:ext cx="6992998" cy="4108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r>
              <a:rPr lang="en-GB" sz="3600" dirty="0">
                <a:cs typeface="Calibri"/>
              </a:rPr>
              <a:t>Binary &amp; Continuous Outcomes</a:t>
            </a:r>
          </a:p>
          <a:p>
            <a:r>
              <a:rPr lang="en-GB" sz="3600" dirty="0">
                <a:cs typeface="Calibri"/>
              </a:rPr>
              <a:t>Frequentist and Bayesian CNMA</a:t>
            </a:r>
          </a:p>
          <a:p>
            <a:r>
              <a:rPr lang="en-GB" sz="3600" dirty="0">
                <a:cs typeface="Calibri"/>
              </a:rPr>
              <a:t>Frequentist - Additive model</a:t>
            </a:r>
          </a:p>
          <a:p>
            <a:r>
              <a:rPr lang="en-GB" sz="3600" dirty="0">
                <a:cs typeface="Calibri"/>
              </a:rPr>
              <a:t>Bayesian – 4 Models from Welton et al.</a:t>
            </a:r>
          </a:p>
        </p:txBody>
      </p:sp>
      <p:pic>
        <p:nvPicPr>
          <p:cNvPr id="3" name="Picture 2" descr="A red and blue logo&#10;&#10;Description automatically generated">
            <a:extLst>
              <a:ext uri="{FF2B5EF4-FFF2-40B4-BE49-F238E27FC236}">
                <a16:creationId xmlns:a16="http://schemas.microsoft.com/office/drawing/2014/main" id="{F96525F7-B3D2-3FFE-B721-4A3BA17C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70" y="500270"/>
            <a:ext cx="2743200" cy="2743200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215D1D52-B89B-E657-A3C9-BA8D5C7E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480" y="365125"/>
            <a:ext cx="7001406" cy="1347649"/>
          </a:xfrm>
        </p:spPr>
        <p:txBody>
          <a:bodyPr>
            <a:normAutofit/>
          </a:bodyPr>
          <a:lstStyle/>
          <a:p>
            <a:r>
              <a:rPr lang="en-GB" sz="6000" b="1" dirty="0" err="1"/>
              <a:t>MetaCNMA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8C19BE11-5540-15B8-B25D-A4C085767766}"/>
              </a:ext>
            </a:extLst>
          </p:cNvPr>
          <p:cNvSpPr txBox="1">
            <a:spLocks/>
          </p:cNvSpPr>
          <p:nvPr/>
        </p:nvSpPr>
        <p:spPr>
          <a:xfrm>
            <a:off x="500271" y="2505351"/>
            <a:ext cx="2815929" cy="1723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chemeClr val="bg1"/>
                </a:solidFill>
              </a:rPr>
              <a:t>Component Network Analysis - Simplified</a:t>
            </a:r>
            <a:endParaRPr lang="en-GB" sz="2800" b="1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32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5" name="Title 8">
            <a:extLst>
              <a:ext uri="{FF2B5EF4-FFF2-40B4-BE49-F238E27FC236}">
                <a16:creationId xmlns:a16="http://schemas.microsoft.com/office/drawing/2014/main" id="{215D1D52-B89B-E657-A3C9-BA8D5C7E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480" y="365125"/>
            <a:ext cx="7001406" cy="1347649"/>
          </a:xfrm>
        </p:spPr>
        <p:txBody>
          <a:bodyPr>
            <a:normAutofit/>
          </a:bodyPr>
          <a:lstStyle/>
          <a:p>
            <a:r>
              <a:rPr lang="en-GB" sz="6000" b="1" dirty="0">
                <a:cs typeface="Calibri Light"/>
              </a:rPr>
              <a:t>Feedback</a:t>
            </a:r>
          </a:p>
        </p:txBody>
      </p:sp>
      <p:pic>
        <p:nvPicPr>
          <p:cNvPr id="2" name="Picture 1" descr="A qr code with a red and blue design&#10;&#10;Description automatically generated">
            <a:extLst>
              <a:ext uri="{FF2B5EF4-FFF2-40B4-BE49-F238E27FC236}">
                <a16:creationId xmlns:a16="http://schemas.microsoft.com/office/drawing/2014/main" id="{44026D71-363E-306A-F9B1-293D74530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702" y="1669212"/>
            <a:ext cx="3519577" cy="35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D130B9-7873-71EA-16C1-85343A18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6" y="-52388"/>
            <a:ext cx="3740127" cy="1502497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FDD6593-6B92-4EFB-9C3F-A2607D0C5AC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32468" y="271990"/>
            <a:ext cx="7036483" cy="5183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>
                <a:solidFill>
                  <a:srgbClr val="333333"/>
                </a:solidFill>
              </a:rPr>
              <a:t>Links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rgbClr val="333333"/>
                </a:solidFill>
                <a:latin typeface="-apple-system"/>
              </a:rPr>
              <a:t>MetaInsight App </a:t>
            </a:r>
            <a:r>
              <a:rPr lang="en-GB" sz="2000" dirty="0">
                <a:solidFill>
                  <a:srgbClr val="333333"/>
                </a:solidFill>
                <a:latin typeface="-apple-system"/>
                <a:hlinkClick r:id="rId2"/>
              </a:rPr>
              <a:t>https://crsu.shinyapps.io/MetaInsight</a:t>
            </a:r>
            <a:endParaRPr lang="en-GB" sz="2000" dirty="0">
              <a:solidFill>
                <a:srgbClr val="333333"/>
              </a:solidFill>
              <a:highlight>
                <a:srgbClr val="FFFF00"/>
              </a:highlight>
              <a:latin typeface="-apple-system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GitHub  </a:t>
            </a:r>
            <a:r>
              <a:rPr lang="en-GB" sz="2000" dirty="0">
                <a:hlinkClick r:id="rId3"/>
              </a:rPr>
              <a:t>https://github.com/CRSU-Apps/MetaInsight</a:t>
            </a:r>
            <a:endParaRPr lang="en-GB" sz="2000" dirty="0">
              <a:highlight>
                <a:srgbClr val="FFFF00"/>
              </a:highlight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2400" b="1" i="0" dirty="0">
              <a:solidFill>
                <a:srgbClr val="333333"/>
              </a:solidFill>
              <a:effectLst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2400" b="1" dirty="0">
              <a:solidFill>
                <a:srgbClr val="333333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br>
              <a:rPr lang="en-GB" sz="2400" b="1" dirty="0">
                <a:solidFill>
                  <a:srgbClr val="333333"/>
                </a:solidFill>
              </a:rPr>
            </a:br>
            <a:r>
              <a:rPr lang="en-GB" sz="2400" b="1" i="0" dirty="0">
                <a:solidFill>
                  <a:srgbClr val="333333"/>
                </a:solidFill>
                <a:effectLst/>
              </a:rPr>
              <a:t>References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effectLst/>
              </a:rPr>
              <a:t>Owen, RK, Bradbury, N, Xin, Y, Cooper, N, Sutton, A. MetaInsight: An interactive web-based tool for </a:t>
            </a:r>
            <a:r>
              <a:rPr lang="en-GB" sz="1600" b="0" i="0" u="none" strike="noStrike" dirty="0" err="1">
                <a:effectLst/>
              </a:rPr>
              <a:t>analyzing</a:t>
            </a:r>
            <a:r>
              <a:rPr lang="en-GB" sz="1600" b="0" i="0" u="none" strike="noStrike" dirty="0">
                <a:effectLst/>
              </a:rPr>
              <a:t>, interrogating, and visualizing network meta-analyses using R-shiny and </a:t>
            </a:r>
            <a:r>
              <a:rPr lang="en-GB" sz="1600" b="0" i="0" u="none" strike="noStrike" dirty="0" err="1">
                <a:effectLst/>
              </a:rPr>
              <a:t>netmeta</a:t>
            </a:r>
            <a:r>
              <a:rPr lang="en-GB" sz="1600" b="0" i="0" u="none" strike="noStrike" dirty="0">
                <a:effectLst/>
              </a:rPr>
              <a:t>. Res </a:t>
            </a:r>
            <a:r>
              <a:rPr lang="en-GB" sz="1600" b="0" i="0" u="none" strike="noStrike" dirty="0" err="1">
                <a:effectLst/>
              </a:rPr>
              <a:t>Syn</a:t>
            </a:r>
            <a:r>
              <a:rPr lang="en-GB" sz="1600" b="0" i="0" u="none" strike="noStrike" dirty="0">
                <a:effectLst/>
              </a:rPr>
              <a:t> Meth. 2019; 10: 569-581. </a:t>
            </a:r>
            <a:r>
              <a:rPr lang="en-GB" sz="1600" b="0" i="0" u="none" strike="noStrike" dirty="0">
                <a:effectLst/>
                <a:hlinkClick r:id="rId4"/>
              </a:rPr>
              <a:t>https://doi.org/10.1002/jrsm.1373</a:t>
            </a:r>
            <a:endParaRPr lang="en-GB" sz="1600" b="0" i="0" u="none" strike="noStrike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Nevill CR, Cooper NJ, Sutton AJ. A multifaceted graphical display, including treatment ranking, was developed to aid interpretation of network meta-analysis. J Clin </a:t>
            </a:r>
            <a:r>
              <a:rPr lang="en-GB" sz="1600" dirty="0" err="1"/>
              <a:t>Epidemiol</a:t>
            </a:r>
            <a:r>
              <a:rPr lang="en-GB" sz="1600" dirty="0"/>
              <a:t>. 2023 May; 157:83-91. </a:t>
            </a:r>
            <a:r>
              <a:rPr lang="en-GB" sz="1600" dirty="0">
                <a:hlinkClick r:id="rId5"/>
              </a:rPr>
              <a:t>https://doi.org/10.1016/j.jclinepi.2023.02.016</a:t>
            </a:r>
            <a:r>
              <a:rPr lang="en-GB" sz="1600" dirty="0"/>
              <a:t> </a:t>
            </a:r>
            <a:endParaRPr lang="en-GB" sz="1400" dirty="0">
              <a:highlight>
                <a:srgbClr val="FFFF00"/>
              </a:highligh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8A5217-A887-4699-8422-322A03E58A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28"/>
          <a:stretch/>
        </p:blipFill>
        <p:spPr>
          <a:xfrm>
            <a:off x="10565845" y="118678"/>
            <a:ext cx="1510194" cy="740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895FAD-17C9-45E3-BA68-9C9A710514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139" t="46329" r="9820" b="14581"/>
          <a:stretch/>
        </p:blipFill>
        <p:spPr>
          <a:xfrm>
            <a:off x="6301665" y="6025301"/>
            <a:ext cx="2714772" cy="771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33AD52-1D8F-44CD-B53A-F571FD3CBE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13" t="46329" r="28855" b="14581"/>
          <a:stretch/>
        </p:blipFill>
        <p:spPr>
          <a:xfrm>
            <a:off x="9148621" y="6025301"/>
            <a:ext cx="2513880" cy="771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6BAEF7-67D5-4D5D-88B1-B11930A891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59" t="16539" r="50959" b="14581"/>
          <a:stretch/>
        </p:blipFill>
        <p:spPr>
          <a:xfrm>
            <a:off x="7223621" y="5331639"/>
            <a:ext cx="3139842" cy="6936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54BF49-7D4C-448E-B942-D66207299059}"/>
              </a:ext>
            </a:extLst>
          </p:cNvPr>
          <p:cNvSpPr txBox="1"/>
          <p:nvPr/>
        </p:nvSpPr>
        <p:spPr>
          <a:xfrm>
            <a:off x="7981128" y="2079772"/>
            <a:ext cx="233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@NIHRCRSU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93910-14A3-4FC5-BEAF-2916167D60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55" y="1945382"/>
            <a:ext cx="774888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FB125A-F2C3-4DA7-985C-5552CBDDB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2" y="1825625"/>
            <a:ext cx="9916884" cy="4351338"/>
          </a:xfrm>
        </p:spPr>
        <p:txBody>
          <a:bodyPr/>
          <a:lstStyle/>
          <a:p>
            <a:r>
              <a:rPr lang="en-GB"/>
              <a:t>Originally set up as a support group to assist NIHR review groups including Cochrane (2015-2023)</a:t>
            </a:r>
          </a:p>
          <a:p>
            <a:r>
              <a:rPr lang="en-GB"/>
              <a:t>Advice and training:</a:t>
            </a:r>
          </a:p>
          <a:p>
            <a:pPr lvl="1"/>
            <a:r>
              <a:rPr lang="en-GB"/>
              <a:t>Refining review questions and scope</a:t>
            </a:r>
          </a:p>
          <a:p>
            <a:pPr lvl="1"/>
            <a:r>
              <a:rPr lang="en-GB"/>
              <a:t>Applications, protocols and report writing</a:t>
            </a:r>
          </a:p>
          <a:p>
            <a:pPr lvl="1"/>
            <a:r>
              <a:rPr lang="en-GB"/>
              <a:t>*Consideration of types of data and structure</a:t>
            </a:r>
          </a:p>
          <a:p>
            <a:pPr lvl="1"/>
            <a:r>
              <a:rPr lang="en-GB"/>
              <a:t>*Appropriate methodological approaches</a:t>
            </a:r>
          </a:p>
          <a:p>
            <a:r>
              <a:rPr lang="en-GB"/>
              <a:t>Apps developed to help with implementation of more advanced evidence synthesis methods for complex data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C2852-DA20-4A6E-B3A9-7DC050B03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28"/>
          <a:stretch/>
        </p:blipFill>
        <p:spPr>
          <a:xfrm>
            <a:off x="1905002" y="271473"/>
            <a:ext cx="2616045" cy="128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698D8AE-F1BA-441E-9853-53F0B552EFD1}"/>
              </a:ext>
            </a:extLst>
          </p:cNvPr>
          <p:cNvSpPr/>
          <p:nvPr/>
        </p:nvSpPr>
        <p:spPr>
          <a:xfrm>
            <a:off x="1720405" y="221672"/>
            <a:ext cx="7719159" cy="62682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6CADF0A-E98C-4934-AF51-D51EA13FBA12}"/>
              </a:ext>
            </a:extLst>
          </p:cNvPr>
          <p:cNvSpPr/>
          <p:nvPr/>
        </p:nvSpPr>
        <p:spPr>
          <a:xfrm>
            <a:off x="6605775" y="4205661"/>
            <a:ext cx="2667534" cy="21347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0CF4BF-A3C8-423F-A7BD-2C1F214D09F7}"/>
              </a:ext>
            </a:extLst>
          </p:cNvPr>
          <p:cNvSpPr/>
          <p:nvPr/>
        </p:nvSpPr>
        <p:spPr>
          <a:xfrm>
            <a:off x="1920726" y="4156546"/>
            <a:ext cx="4535944" cy="21347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40E0A8-22F5-4CE2-B66B-9A4D83CC833D}"/>
              </a:ext>
            </a:extLst>
          </p:cNvPr>
          <p:cNvSpPr/>
          <p:nvPr/>
        </p:nvSpPr>
        <p:spPr>
          <a:xfrm>
            <a:off x="1906383" y="340805"/>
            <a:ext cx="7366926" cy="19539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D9C1B5F-6E68-4CA4-AFC2-EA7086B5D3D9}"/>
              </a:ext>
            </a:extLst>
          </p:cNvPr>
          <p:cNvSpPr/>
          <p:nvPr/>
        </p:nvSpPr>
        <p:spPr>
          <a:xfrm>
            <a:off x="3647328" y="2183472"/>
            <a:ext cx="4153350" cy="21943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51E8472-F6DC-4297-B42D-B22CB3A9B47E}"/>
              </a:ext>
            </a:extLst>
          </p:cNvPr>
          <p:cNvSpPr/>
          <p:nvPr/>
        </p:nvSpPr>
        <p:spPr>
          <a:xfrm>
            <a:off x="1720405" y="2588543"/>
            <a:ext cx="7821533" cy="1430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BB32A26-832A-4AD5-A03D-83D319ACA8C2}"/>
              </a:ext>
            </a:extLst>
          </p:cNvPr>
          <p:cNvSpPr/>
          <p:nvPr/>
        </p:nvSpPr>
        <p:spPr>
          <a:xfrm>
            <a:off x="4153569" y="2348185"/>
            <a:ext cx="3160989" cy="18257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3D4C7B-F864-4737-8D1D-3E112301DAA3}"/>
              </a:ext>
            </a:extLst>
          </p:cNvPr>
          <p:cNvSpPr txBox="1"/>
          <p:nvPr/>
        </p:nvSpPr>
        <p:spPr>
          <a:xfrm>
            <a:off x="3852078" y="2946444"/>
            <a:ext cx="3641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Online Evidence Synthesis Analysis Apps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9839AE-C2D9-4623-A802-BB648873C80E}"/>
              </a:ext>
            </a:extLst>
          </p:cNvPr>
          <p:cNvSpPr txBox="1"/>
          <p:nvPr/>
        </p:nvSpPr>
        <p:spPr>
          <a:xfrm>
            <a:off x="5090691" y="1254781"/>
            <a:ext cx="24978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Bayesian Meta-Analysis of DTA studies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(basic – advanced approaches)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    </a:t>
            </a:r>
          </a:p>
        </p:txBody>
      </p:sp>
      <p:pic>
        <p:nvPicPr>
          <p:cNvPr id="51" name="Picture 2" descr="New Icon Transparent #254648 - Free Icons Library">
            <a:extLst>
              <a:ext uri="{FF2B5EF4-FFF2-40B4-BE49-F238E27FC236}">
                <a16:creationId xmlns:a16="http://schemas.microsoft.com/office/drawing/2014/main" id="{470B961D-A0A2-47C1-8C45-23B38043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65" y="841926"/>
            <a:ext cx="702016" cy="3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FC516CB-E294-4DFC-9F02-1A9494F1A0C2}"/>
              </a:ext>
            </a:extLst>
          </p:cNvPr>
          <p:cNvSpPr txBox="1"/>
          <p:nvPr/>
        </p:nvSpPr>
        <p:spPr>
          <a:xfrm>
            <a:off x="2001753" y="4126383"/>
            <a:ext cx="4576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Network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Meta-Analysis (NMA):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13F39B5-F41E-427E-9F77-62D72F435E75}"/>
              </a:ext>
            </a:extLst>
          </p:cNvPr>
          <p:cNvSpPr txBox="1"/>
          <p:nvPr/>
        </p:nvSpPr>
        <p:spPr>
          <a:xfrm>
            <a:off x="1953624" y="5064764"/>
            <a:ext cx="220754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NMA (frequentist &amp; Bayesian approaches)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C5E37D-9979-4A6E-A5EA-F7196CA7F9B0}"/>
              </a:ext>
            </a:extLst>
          </p:cNvPr>
          <p:cNvSpPr txBox="1"/>
          <p:nvPr/>
        </p:nvSpPr>
        <p:spPr>
          <a:xfrm>
            <a:off x="6782013" y="4132453"/>
            <a:ext cx="2759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      Evidence Based Research: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2F17DC-A584-4F49-9C9B-2C85A12D9805}"/>
              </a:ext>
            </a:extLst>
          </p:cNvPr>
          <p:cNvSpPr txBox="1"/>
          <p:nvPr/>
        </p:nvSpPr>
        <p:spPr>
          <a:xfrm>
            <a:off x="6841415" y="5230658"/>
            <a:ext cx="2836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size calculator        for new study based on adding it to an existing pairwise meta-analysis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F4FEF4-9B32-48D3-AF8B-1B241B1FA1EC}"/>
              </a:ext>
            </a:extLst>
          </p:cNvPr>
          <p:cNvSpPr txBox="1"/>
          <p:nvPr/>
        </p:nvSpPr>
        <p:spPr>
          <a:xfrm>
            <a:off x="3977263" y="3608335"/>
            <a:ext cx="388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http://www.nihrcrsu.org/guidance/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8D570AF-A305-481C-A218-CD5C9C5D6B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23" t="38000" r="51566"/>
          <a:stretch/>
        </p:blipFill>
        <p:spPr>
          <a:xfrm>
            <a:off x="2049754" y="3003153"/>
            <a:ext cx="1555461" cy="55494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11E6F26-32A2-4039-9EE2-27B347CDB2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05" t="36895" r="10118" b="3325"/>
          <a:stretch/>
        </p:blipFill>
        <p:spPr>
          <a:xfrm>
            <a:off x="7528331" y="2946444"/>
            <a:ext cx="1850598" cy="53972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2608E2B-54F5-4489-9A57-DC558C91A0F1}"/>
              </a:ext>
            </a:extLst>
          </p:cNvPr>
          <p:cNvSpPr txBox="1"/>
          <p:nvPr/>
        </p:nvSpPr>
        <p:spPr>
          <a:xfrm>
            <a:off x="7545725" y="889400"/>
            <a:ext cx="189383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DTA Primer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Educational primer on DTA studies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218BA5-94A1-466D-8C3C-B56043B5C89A}"/>
              </a:ext>
            </a:extLst>
          </p:cNvPr>
          <p:cNvSpPr txBox="1"/>
          <p:nvPr/>
        </p:nvSpPr>
        <p:spPr>
          <a:xfrm>
            <a:off x="1900051" y="333924"/>
            <a:ext cx="464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ooper Black" panose="0208090404030B020404" pitchFamily="18" charset="0"/>
              </a:rPr>
              <a:t>Diagnostic Test Accuracy (DTA):</a:t>
            </a:r>
          </a:p>
          <a:p>
            <a:endParaRPr lang="en-GB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4B9B010-ADB1-44EC-BB32-AE5054E1B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223" y="781363"/>
            <a:ext cx="680044" cy="5017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0788B13-3C27-47A7-934D-58AC431A1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5743" y="745055"/>
            <a:ext cx="818870" cy="54316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7D6B9AA-A9E7-464F-9DA2-5E32293E61AE}"/>
              </a:ext>
            </a:extLst>
          </p:cNvPr>
          <p:cNvSpPr txBox="1"/>
          <p:nvPr/>
        </p:nvSpPr>
        <p:spPr>
          <a:xfrm>
            <a:off x="2104797" y="1277674"/>
            <a:ext cx="2938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Meta-Analysis of DTA studies (frequentist &amp; mostly standard approaches)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2C1906B-D9CC-42E4-840F-3405DAC256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528"/>
          <a:stretch/>
        </p:blipFill>
        <p:spPr>
          <a:xfrm>
            <a:off x="5217515" y="2395752"/>
            <a:ext cx="1174050" cy="57565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CE639A7-9C36-4B0C-B319-83F278A303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3814" y="4764151"/>
            <a:ext cx="778300" cy="60122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88ABC23-4CDE-4D6A-9E6A-A192618E56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6194" y="4745880"/>
            <a:ext cx="773176" cy="63776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B8185BC-3883-4291-B41E-21F61E0B1E2F}"/>
              </a:ext>
            </a:extLst>
          </p:cNvPr>
          <p:cNvSpPr txBox="1"/>
          <p:nvPr/>
        </p:nvSpPr>
        <p:spPr>
          <a:xfrm>
            <a:off x="4188698" y="5423379"/>
            <a:ext cx="2419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Feasibility into online interactive publication of a living NMA</a:t>
            </a:r>
            <a:endParaRPr lang="en-GB" dirty="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7CDBA1C-7605-4AE1-8B60-3F8656E54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4071" y="4735678"/>
            <a:ext cx="773176" cy="575769"/>
          </a:xfrm>
          <a:prstGeom prst="rect">
            <a:avLst/>
          </a:prstGeom>
        </p:spPr>
      </p:pic>
      <p:pic>
        <p:nvPicPr>
          <p:cNvPr id="81" name="Picture 2" descr="New Icon Transparent #254648 - Free Icons Library">
            <a:extLst>
              <a:ext uri="{FF2B5EF4-FFF2-40B4-BE49-F238E27FC236}">
                <a16:creationId xmlns:a16="http://schemas.microsoft.com/office/drawing/2014/main" id="{4FF51AA9-99A6-4EA7-8ABE-E9E1EE440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18" y="4810525"/>
            <a:ext cx="702016" cy="3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1A14E8E-410A-4730-AC41-0F4A39EF41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8349" y="1317356"/>
            <a:ext cx="2347316" cy="427735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62FF4B35-3B29-4090-9959-49B838556EF4}"/>
              </a:ext>
            </a:extLst>
          </p:cNvPr>
          <p:cNvSpPr txBox="1"/>
          <p:nvPr/>
        </p:nvSpPr>
        <p:spPr>
          <a:xfrm>
            <a:off x="9696817" y="1593214"/>
            <a:ext cx="2290619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 Principles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 to use and open 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possible utilise existing R packages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 and click interface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Emphasis on visualization and methods for sensitivity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1C2738-759B-43E2-A98F-3AEAB80E7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9460">
            <a:off x="2022814" y="87290"/>
            <a:ext cx="4273666" cy="4785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C5A214-9AA1-4B86-B250-DCFDE956C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780" y="1724882"/>
            <a:ext cx="5404868" cy="40709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AFD39C-5023-4E80-B24D-7794C3ECD983}"/>
              </a:ext>
            </a:extLst>
          </p:cNvPr>
          <p:cNvSpPr txBox="1"/>
          <p:nvPr/>
        </p:nvSpPr>
        <p:spPr>
          <a:xfrm>
            <a:off x="6802231" y="5912976"/>
            <a:ext cx="5536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Edwards JJ, </a:t>
            </a:r>
            <a:r>
              <a:rPr lang="en-GB" sz="1100" dirty="0" err="1"/>
              <a:t>Deenmamode</a:t>
            </a:r>
            <a:r>
              <a:rPr lang="en-GB" sz="1100" dirty="0"/>
              <a:t> AHP, Griffiths M, Arnold O, Cooper NJ, Wiles JD, O’Driscoll JM. </a:t>
            </a:r>
            <a:r>
              <a:rPr lang="en-GB" sz="1100" b="1" dirty="0"/>
              <a:t>Exercise training and resting blood pressure: a large-scale pairwise and network meta-analysis of randomised controlled trials </a:t>
            </a:r>
            <a:r>
              <a:rPr lang="en-GB" sz="1100" i="1" dirty="0"/>
              <a:t>British Journal of Sports Medicine</a:t>
            </a:r>
            <a:r>
              <a:rPr lang="en-GB" sz="1100" dirty="0"/>
              <a:t> Published Online First: 25 July 2023. </a:t>
            </a:r>
            <a:r>
              <a:rPr lang="en-GB" sz="1100" dirty="0" err="1"/>
              <a:t>doi</a:t>
            </a:r>
            <a:r>
              <a:rPr lang="en-GB" sz="1100" dirty="0"/>
              <a:t>: 10.1136/bjsports-2022-106503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A133786-BD2A-4693-B583-3EFB58FD8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9225">
            <a:off x="1664815" y="4892037"/>
            <a:ext cx="4980864" cy="135952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8BAF501-3A7D-439C-B957-CDAB21B39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387" y="2657092"/>
            <a:ext cx="2814537" cy="16285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95E776-52FE-4F8D-85B9-2F65D6DE6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826" y="175583"/>
            <a:ext cx="2647951" cy="9953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BBBA9B-DFF8-4C13-98C5-BCF11AF24A00}"/>
              </a:ext>
            </a:extLst>
          </p:cNvPr>
          <p:cNvSpPr txBox="1"/>
          <p:nvPr/>
        </p:nvSpPr>
        <p:spPr>
          <a:xfrm>
            <a:off x="7931228" y="1062217"/>
            <a:ext cx="3912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“Bayesian NMAs were performed via the </a:t>
            </a:r>
            <a:r>
              <a:rPr lang="en-GB" sz="1600" b="1" i="0" dirty="0" err="1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MetaInsight</a:t>
            </a:r>
            <a:r>
              <a:rPr lang="en-GB" sz="1600" b="1" i="0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 tool </a:t>
            </a:r>
            <a:r>
              <a:rPr lang="en-GB" sz="1600" b="0" i="0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(version V4.0.2).”</a:t>
            </a:r>
            <a:endParaRPr lang="en-GB" sz="1600" dirty="0">
              <a:latin typeface="Garamond" panose="02020404030301010803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226AD0-CD8A-42D3-B596-68D471399757}"/>
              </a:ext>
            </a:extLst>
          </p:cNvPr>
          <p:cNvSpPr txBox="1"/>
          <p:nvPr/>
        </p:nvSpPr>
        <p:spPr>
          <a:xfrm>
            <a:off x="9897757" y="175583"/>
            <a:ext cx="212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Published July 2023</a:t>
            </a:r>
          </a:p>
        </p:txBody>
      </p:sp>
    </p:spTree>
    <p:extLst>
      <p:ext uri="{BB962C8B-B14F-4D97-AF65-F5344CB8AC3E}">
        <p14:creationId xmlns:p14="http://schemas.microsoft.com/office/powerpoint/2010/main" val="8657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D130B9-7873-71EA-16C1-85343A18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2" y="574336"/>
            <a:ext cx="3740127" cy="5105400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Network Meta-Analysis</a:t>
            </a:r>
          </a:p>
        </p:txBody>
      </p:sp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266D41A5-5B6C-448D-B3B1-068053D94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15184" r="11523" b="12564"/>
          <a:stretch/>
        </p:blipFill>
        <p:spPr>
          <a:xfrm>
            <a:off x="6096000" y="1268211"/>
            <a:ext cx="3963419" cy="383799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A82A0D-3687-4B3E-B8F5-B5AFA4A68D3D}"/>
              </a:ext>
            </a:extLst>
          </p:cNvPr>
          <p:cNvSpPr/>
          <p:nvPr/>
        </p:nvSpPr>
        <p:spPr>
          <a:xfrm>
            <a:off x="5423493" y="5322479"/>
            <a:ext cx="1908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Direct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4CBEEA-FBBB-478B-9640-21013558A8C1}"/>
              </a:ext>
            </a:extLst>
          </p:cNvPr>
          <p:cNvSpPr/>
          <p:nvPr/>
        </p:nvSpPr>
        <p:spPr>
          <a:xfrm>
            <a:off x="9126172" y="5329472"/>
            <a:ext cx="2400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Ind</a:t>
            </a:r>
            <a:r>
              <a:rPr lang="en-GB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irect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F231A47-8E35-4CF5-BF0A-A75F2C2B61DF}"/>
              </a:ext>
            </a:extLst>
          </p:cNvPr>
          <p:cNvSpPr txBox="1">
            <a:spLocks/>
          </p:cNvSpPr>
          <p:nvPr/>
        </p:nvSpPr>
        <p:spPr>
          <a:xfrm>
            <a:off x="4936301" y="484122"/>
            <a:ext cx="6590143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Extension of pairwise meta-analysis</a:t>
            </a:r>
          </a:p>
        </p:txBody>
      </p:sp>
    </p:spTree>
    <p:extLst>
      <p:ext uri="{BB962C8B-B14F-4D97-AF65-F5344CB8AC3E}">
        <p14:creationId xmlns:p14="http://schemas.microsoft.com/office/powerpoint/2010/main" val="376034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51FE1C0-BFC2-480A-8E3F-DD3E996C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2" y="365125"/>
            <a:ext cx="9916884" cy="1325563"/>
          </a:xfrm>
        </p:spPr>
        <p:txBody>
          <a:bodyPr/>
          <a:lstStyle/>
          <a:p>
            <a:r>
              <a:rPr lang="en-GB" dirty="0"/>
              <a:t>MetaInsight was created…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2E8880-F8AE-422F-A120-F4CE9AF55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008" y="1825625"/>
            <a:ext cx="1027087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… to encourage researchers to conduct network meta-analyses (NMA) via an easy-to-use web-based app (built with R &amp; {shiny})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Aiding those who are…</a:t>
            </a:r>
          </a:p>
          <a:p>
            <a:pPr lvl="1"/>
            <a:r>
              <a:rPr lang="en-GB" dirty="0"/>
              <a:t>Unfamiliar with NMA</a:t>
            </a:r>
          </a:p>
          <a:p>
            <a:pPr lvl="1"/>
            <a:r>
              <a:rPr lang="en-GB" dirty="0"/>
              <a:t>Unfamiliar with statistical software such as R, Stata and </a:t>
            </a:r>
            <a:r>
              <a:rPr lang="en-GB" dirty="0" err="1"/>
              <a:t>WinBUGS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Improving reporting of NMA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Improving computational speed</a:t>
            </a:r>
          </a:p>
          <a:p>
            <a:pPr lvl="1"/>
            <a:r>
              <a:rPr lang="en-GB" dirty="0"/>
              <a:t>Sensitivity analyses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C4080F-0F76-46E3-B0BC-B067FCC8B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99" y="101600"/>
            <a:ext cx="2231786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3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D130B9-7873-71EA-16C1-85343A18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2" y="574336"/>
            <a:ext cx="3740127" cy="5105400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WARNING!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67B01F-B4F1-43DA-90BD-65FFB987E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506" y="1096419"/>
            <a:ext cx="6343057" cy="49224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u="sng" cap="all" dirty="0"/>
              <a:t>MetaInsight does not replace statisticians!</a:t>
            </a:r>
          </a:p>
          <a:p>
            <a:pPr marL="0" indent="0" algn="ctr">
              <a:buNone/>
            </a:pPr>
            <a:endParaRPr lang="en-GB" u="sng" cap="all" dirty="0"/>
          </a:p>
          <a:p>
            <a:pPr marL="0" indent="0">
              <a:buNone/>
            </a:pPr>
            <a:r>
              <a:rPr lang="en-GB" dirty="0"/>
              <a:t>Factors that still need considering include: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/>
              <a:t>Understanding underlying assumptions of NMA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/>
              <a:t>Bayesian settings such as priors and burn-ins</a:t>
            </a:r>
          </a:p>
          <a:p>
            <a:pPr marL="514350" indent="-514350">
              <a:buFont typeface="+mj-lt"/>
              <a:buAutoNum type="alphaLcParenR"/>
            </a:pPr>
            <a:r>
              <a:rPr lang="en-GB" dirty="0"/>
              <a:t>Developing appropriate conclusions (e.g. considering </a:t>
            </a:r>
            <a:r>
              <a:rPr lang="en-GB" dirty="0" err="1"/>
              <a:t>RoB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68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E40214-930C-4BC3-AD45-E3C628796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0"/>
          <a:stretch/>
        </p:blipFill>
        <p:spPr>
          <a:xfrm>
            <a:off x="0" y="0"/>
            <a:ext cx="2672353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2E8880-F8AE-422F-A120-F4CE9AF55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8494" y="6179736"/>
            <a:ext cx="8315011" cy="4293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/>
              <a:t>https://crsu.shinyapps.io/MetaInsight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5852B0-94F6-48AA-83AA-683000E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Loading MetaInsight</a:t>
            </a:r>
          </a:p>
        </p:txBody>
      </p:sp>
      <p:pic>
        <p:nvPicPr>
          <p:cNvPr id="2" name="Vid Load MetaInsight">
            <a:hlinkClick r:id="" action="ppaction://media"/>
            <a:extLst>
              <a:ext uri="{FF2B5EF4-FFF2-40B4-BE49-F238E27FC236}">
                <a16:creationId xmlns:a16="http://schemas.microsoft.com/office/drawing/2014/main" id="{6033787C-B0AD-489E-BE41-361E28CA04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86" b="5894"/>
          <a:stretch/>
        </p:blipFill>
        <p:spPr>
          <a:xfrm>
            <a:off x="2153476" y="1607712"/>
            <a:ext cx="8564031" cy="426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4078</TotalTime>
  <Words>802</Words>
  <Application>Microsoft Macintosh PowerPoint</Application>
  <PresentationFormat>Widescreen</PresentationFormat>
  <Paragraphs>132</Paragraphs>
  <Slides>25</Slides>
  <Notes>23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-apple-system</vt:lpstr>
      <vt:lpstr>Arial</vt:lpstr>
      <vt:lpstr>Arial Black</vt:lpstr>
      <vt:lpstr>Calibri</vt:lpstr>
      <vt:lpstr>Calibri Light</vt:lpstr>
      <vt:lpstr>Cooper Black</vt:lpstr>
      <vt:lpstr>Garamond</vt:lpstr>
      <vt:lpstr>Office Theme</vt:lpstr>
      <vt:lpstr>PowerPoint Presentation</vt:lpstr>
      <vt:lpstr>Acknowledgements </vt:lpstr>
      <vt:lpstr>PowerPoint Presentation</vt:lpstr>
      <vt:lpstr>PowerPoint Presentation</vt:lpstr>
      <vt:lpstr>PowerPoint Presentation</vt:lpstr>
      <vt:lpstr>Network Meta-Analysis</vt:lpstr>
      <vt:lpstr>MetaInsight was created…</vt:lpstr>
      <vt:lpstr>WARNING!</vt:lpstr>
      <vt:lpstr>Loading MetaInsight</vt:lpstr>
      <vt:lpstr>Uploading Data</vt:lpstr>
      <vt:lpstr>Data Summary and Settings</vt:lpstr>
      <vt:lpstr>Frequentist NMA</vt:lpstr>
      <vt:lpstr>Sensitivity Analysis</vt:lpstr>
      <vt:lpstr>Bayesian NMA</vt:lpstr>
      <vt:lpstr>Advanced Bayesian Information</vt:lpstr>
      <vt:lpstr>Further guides and troubleshooting</vt:lpstr>
      <vt:lpstr>PowerPoint Presentation</vt:lpstr>
      <vt:lpstr>About that output…</vt:lpstr>
      <vt:lpstr>You can download the data too</vt:lpstr>
      <vt:lpstr>PowerPoint Presentation</vt:lpstr>
      <vt:lpstr>Practical</vt:lpstr>
      <vt:lpstr>PowerPoint Presentation</vt:lpstr>
      <vt:lpstr>MetaCNMA</vt:lpstr>
      <vt:lpstr>Feedback</vt:lpstr>
      <vt:lpstr>Resources</vt:lpstr>
    </vt:vector>
  </TitlesOfParts>
  <Company>University of Leicester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Sutton, Alex (Prof.)</dc:creator>
  <cp:lastModifiedBy>Ryan Field</cp:lastModifiedBy>
  <cp:revision>156</cp:revision>
  <dcterms:created xsi:type="dcterms:W3CDTF">2022-05-20T12:38:57Z</dcterms:created>
  <dcterms:modified xsi:type="dcterms:W3CDTF">2023-09-12T10:04:35Z</dcterms:modified>
</cp:coreProperties>
</file>